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238" r:id="rId3"/>
    <p:sldId id="1239" r:id="rId4"/>
    <p:sldId id="1242" r:id="rId5"/>
    <p:sldId id="1243" r:id="rId6"/>
    <p:sldId id="1244" r:id="rId7"/>
    <p:sldId id="1252" r:id="rId8"/>
    <p:sldId id="1251" r:id="rId9"/>
    <p:sldId id="1250" r:id="rId10"/>
    <p:sldId id="1254" r:id="rId11"/>
    <p:sldId id="1255" r:id="rId12"/>
    <p:sldId id="1265" r:id="rId13"/>
    <p:sldId id="1253" r:id="rId14"/>
    <p:sldId id="1263" r:id="rId15"/>
    <p:sldId id="1168" r:id="rId16"/>
    <p:sldId id="1266" r:id="rId17"/>
    <p:sldId id="1169" r:id="rId18"/>
    <p:sldId id="1267" r:id="rId19"/>
    <p:sldId id="1165"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24.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2.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分子动理论</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分子动能和分子势能</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p:sp>
        <p:nvSpPr>
          <p:cNvPr id="6" name="内容占位符 1"/>
          <p:cNvSpPr>
            <a:spLocks noGrp="1"/>
          </p:cNvSpPr>
          <p:nvPr>
            <p:ph idx="1"/>
          </p:nvPr>
        </p:nvSpPr>
        <p:spPr>
          <a:xfrm>
            <a:off x="360854" y="1451691"/>
            <a:ext cx="11485848" cy="2792239"/>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分子力做功与分子势能的变化关系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）分子力做功是分子势能变化的唯一原因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势能的大小与物体间距离的关系有一个共同的规律：不论是重力势能、弹性势能、电势能，还是分子势能，当物体之间的距离发生变化时，物体之间的相互作用力如果是做正功，物体的势能都要减小；如果是做负功，物体的势能都要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分子势能的理解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9324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分子势能与分子间距离的关系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）如果取两个分子间相距无穷远时（</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此时分子间作用力可</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忽略不计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）的分子势能为零，分子势能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与分子间距离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系可用如图所示的曲线表示，</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从图像上可看出，当</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a:t>
            </a:r>
            <a:endPar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子势能最小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）当分子间的距离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时，分子间的作用力表现为引力，分子间的距离增大时，分子力做负功，因此分子势能随分子间距离的增大而增大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）当分子间的距离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时，分子间的作用力表现为斥力，分子间的距离减小时，分子力做负功，因此分子势能随分子间距离的减小先从负值增大到零，然后再继续增加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340.jpg" descr="id:2147490007;FounderCES">
            <a:extLst>
              <a:ext uri="{FF2B5EF4-FFF2-40B4-BE49-F238E27FC236}">
                <a16:creationId xmlns:a16="http://schemas.microsoft.com/office/drawing/2014/main" id="{4F7264CC-76E3-EF3B-7495-E9371082016D}"/>
              </a:ext>
            </a:extLst>
          </p:cNvPr>
          <p:cNvPicPr>
            <a:picLocks noChangeAspect="1"/>
          </p:cNvPicPr>
          <p:nvPr/>
        </p:nvPicPr>
        <p:blipFill>
          <a:blip r:embed="rId2"/>
          <a:stretch>
            <a:fillRect/>
          </a:stretch>
        </p:blipFill>
        <p:spPr>
          <a:xfrm>
            <a:off x="8765024" y="1052736"/>
            <a:ext cx="3054826" cy="2288535"/>
          </a:xfrm>
          <a:prstGeom prst="rect">
            <a:avLst/>
          </a:prstGeom>
        </p:spPr>
      </p:pic>
    </p:spTree>
    <p:extLst>
      <p:ext uri="{BB962C8B-B14F-4D97-AF65-F5344CB8AC3E}">
        <p14:creationId xmlns:p14="http://schemas.microsoft.com/office/powerpoint/2010/main" val="2553336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3E7CA64-BF55-C86A-A249-FAC4633B908A}"/>
              </a:ext>
            </a:extLst>
          </p:cNvPr>
          <p:cNvSpPr>
            <a:spLocks noGrp="1"/>
          </p:cNvSpPr>
          <p:nvPr>
            <p:ph idx="1"/>
          </p:nvPr>
        </p:nvSpPr>
        <p:spPr>
          <a:xfrm>
            <a:off x="360854" y="2320820"/>
            <a:ext cx="11485848" cy="1684244"/>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分子势能的特点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由分子间的相对位置决定，随分子间距离的变化而变化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分子势能是标量，正、负表示的是大小，具体的值与零势能点的选取有关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4734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）如图所示，图甲为分子间作用力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与分子间距离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的关系图像，图乙为取无穷远处分子势能为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时的分子势能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与分子间距离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关于分子间作用力和分子势能，下列说法中正确的是（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分子势能增加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分子间作用力表现为引力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分子间作用力和分子势能都为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的减小而增大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854" y="912100"/>
            <a:ext cx="940139" cy="314370"/>
          </a:xfrm>
          <a:prstGeom prst="rect">
            <a:avLst/>
          </a:prstGeom>
        </p:spPr>
      </p:pic>
      <p:pic>
        <p:nvPicPr>
          <p:cNvPr id="3" name="j13.jpg" descr="id:2147490021;FounderCES">
            <a:extLst>
              <a:ext uri="{FF2B5EF4-FFF2-40B4-BE49-F238E27FC236}">
                <a16:creationId xmlns:a16="http://schemas.microsoft.com/office/drawing/2014/main" id="{C924C4D2-C950-9EFA-547C-374C0C503FB0}"/>
              </a:ext>
            </a:extLst>
          </p:cNvPr>
          <p:cNvPicPr>
            <a:picLocks noChangeAspect="1"/>
          </p:cNvPicPr>
          <p:nvPr/>
        </p:nvPicPr>
        <p:blipFill>
          <a:blip r:embed="rId3"/>
          <a:stretch>
            <a:fillRect/>
          </a:stretch>
        </p:blipFill>
        <p:spPr>
          <a:xfrm>
            <a:off x="6879864" y="2420888"/>
            <a:ext cx="2262807" cy="2439516"/>
          </a:xfrm>
          <a:prstGeom prst="rect">
            <a:avLst/>
          </a:prstGeom>
        </p:spPr>
      </p:pic>
      <p:pic>
        <p:nvPicPr>
          <p:cNvPr id="4" name="j14.jpg" descr="id:2147490028;FounderCES">
            <a:extLst>
              <a:ext uri="{FF2B5EF4-FFF2-40B4-BE49-F238E27FC236}">
                <a16:creationId xmlns:a16="http://schemas.microsoft.com/office/drawing/2014/main" id="{62E046AC-CCB3-03E5-A959-99DA7DE8367D}"/>
              </a:ext>
            </a:extLst>
          </p:cNvPr>
          <p:cNvPicPr>
            <a:picLocks noChangeAspect="1"/>
          </p:cNvPicPr>
          <p:nvPr/>
        </p:nvPicPr>
        <p:blipFill>
          <a:blip r:embed="rId4"/>
          <a:stretch>
            <a:fillRect/>
          </a:stretch>
        </p:blipFill>
        <p:spPr>
          <a:xfrm>
            <a:off x="9456111" y="2714881"/>
            <a:ext cx="2366018" cy="2145523"/>
          </a:xfrm>
          <a:prstGeom prst="rect">
            <a:avLst/>
          </a:prstGeom>
        </p:spPr>
      </p:pic>
      <p:sp>
        <p:nvSpPr>
          <p:cNvPr id="9" name="文本框 8">
            <a:extLst>
              <a:ext uri="{FF2B5EF4-FFF2-40B4-BE49-F238E27FC236}">
                <a16:creationId xmlns:a16="http://schemas.microsoft.com/office/drawing/2014/main" id="{6BD5077C-2538-1908-DCA6-BF6D6EDDA201}"/>
              </a:ext>
            </a:extLst>
          </p:cNvPr>
          <p:cNvSpPr txBox="1"/>
          <p:nvPr/>
        </p:nvSpPr>
        <p:spPr>
          <a:xfrm>
            <a:off x="7607374" y="4941168"/>
            <a:ext cx="3816424" cy="576248"/>
          </a:xfrm>
          <a:prstGeom prst="rect">
            <a:avLst/>
          </a:prstGeom>
          <a:noFill/>
        </p:spPr>
        <p:txBody>
          <a:bodyPr wrap="square">
            <a:spAutoFit/>
          </a:bodyPr>
          <a:lstStyle/>
          <a:p>
            <a:pPr algn="just" hangingPunct="0">
              <a:lnSpc>
                <a:spcPct val="150000"/>
              </a:lnSpc>
              <a:buNone/>
              <a:tabLst>
                <a:tab pos="2689225" algn="l"/>
                <a:tab pos="5849938"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7246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1684244"/>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分子势能增加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分子间作用力表现为斥力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分子间作用力为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分子势能最小但不为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的减小而增大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DA34EC1E-7D92-A732-2A95-1A95FD513E62}"/>
              </a:ext>
            </a:extLst>
          </p:cNvPr>
          <p:cNvSpPr txBox="1"/>
          <p:nvPr/>
        </p:nvSpPr>
        <p:spPr>
          <a:xfrm>
            <a:off x="360806" y="2394145"/>
            <a:ext cx="2494039" cy="576248"/>
          </a:xfrm>
          <a:prstGeom prst="rect">
            <a:avLst/>
          </a:prstGeom>
          <a:noFill/>
        </p:spPr>
        <p:txBody>
          <a:bodyPr wrap="square">
            <a:spAutoFit/>
          </a:bodyPr>
          <a:lstStyle/>
          <a:p>
            <a:pPr indent="715963"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88FE0AA8-3977-A68D-59E2-DAC358F850D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2562138"/>
            <a:ext cx="748347" cy="309661"/>
          </a:xfrm>
          <a:prstGeom prst="rect">
            <a:avLst/>
          </a:prstGeom>
        </p:spPr>
      </p:pic>
    </p:spTree>
    <p:extLst>
      <p:ext uri="{BB962C8B-B14F-4D97-AF65-F5344CB8AC3E}">
        <p14:creationId xmlns:p14="http://schemas.microsoft.com/office/powerpoint/2010/main" val="255510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327859" y="787656"/>
            <a:ext cx="5551833" cy="575745"/>
          </a:xfrm>
          <a:prstGeom prst="rect">
            <a:avLst/>
          </a:prstGeom>
        </p:spPr>
      </p:pic>
      <p:pic>
        <p:nvPicPr>
          <p:cNvPr id="3" name="图片 2"/>
          <p:cNvPicPr>
            <a:picLocks noChangeAspect="1"/>
          </p:cNvPicPr>
          <p:nvPr/>
        </p:nvPicPr>
        <p:blipFill>
          <a:blip r:embed="rId3"/>
          <a:stretch>
            <a:fillRect/>
          </a:stretch>
        </p:blipFill>
        <p:spPr>
          <a:xfrm>
            <a:off x="362348" y="1572992"/>
            <a:ext cx="1183377" cy="417000"/>
          </a:xfrm>
          <a:prstGeom prst="rect">
            <a:avLst/>
          </a:prstGeom>
        </p:spPr>
      </p:pic>
      <mc:AlternateContent xmlns:mc="http://schemas.openxmlformats.org/markup-compatibility/2006" xmlns:a14="http://schemas.microsoft.com/office/drawing/2010/main">
        <mc:Choice Requires="a14">
          <p:sp>
            <p:nvSpPr>
              <p:cNvPr id="9" name="内容占位符 1"/>
              <p:cNvSpPr>
                <a:spLocks noGrp="1"/>
              </p:cNvSpPr>
              <p:nvPr>
                <p:ph idx="1"/>
              </p:nvPr>
            </p:nvSpPr>
            <p:spPr>
              <a:xfrm>
                <a:off x="360807" y="2190519"/>
                <a:ext cx="11484352" cy="3589765"/>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阿伏加德罗常数是一个重要的物理常数，它用来表示物质中粒子的数量，是联系微观和宏观的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常见的应用类型如下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）根据阿伏加德罗常数定义式进行计算：阿伏加德罗常数的定义式为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为样品粒子的数量，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为样品的物质的量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因此，若已知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中的任意两个量，就可以通过该公式计算出第三个量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这种方法比较简单直接，但需要明确所给出的量的单位和数量级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1"/>
              <p:cNvSpPr>
                <a:spLocks noGrp="1" noRot="1" noChangeAspect="1" noMove="1" noResize="1" noEditPoints="1" noAdjustHandles="1" noChangeArrowheads="1" noChangeShapeType="1" noTextEdit="1"/>
              </p:cNvSpPr>
              <p:nvPr>
                <p:ph idx="1"/>
              </p:nvPr>
            </p:nvSpPr>
            <p:spPr>
              <a:xfrm>
                <a:off x="360807" y="2190519"/>
                <a:ext cx="11484352" cy="3589765"/>
              </a:xfrm>
              <a:blipFill>
                <a:blip r:embed="rId4"/>
                <a:stretch>
                  <a:fillRect l="-796" r="-849" b="-2377"/>
                </a:stretch>
              </a:blipFill>
            </p:spPr>
            <p:txBody>
              <a:bodyPr/>
              <a:lstStyle/>
              <a:p>
                <a:r>
                  <a:rPr lang="zh-CN" altLang="en-US">
                    <a:noFill/>
                  </a:rPr>
                  <a:t> </a:t>
                </a:r>
              </a:p>
            </p:txBody>
          </p:sp>
        </mc:Fallback>
      </mc:AlternateContent>
      <p:sp>
        <p:nvSpPr>
          <p:cNvPr id="10" name="矩形 9"/>
          <p:cNvSpPr/>
          <p:nvPr/>
        </p:nvSpPr>
        <p:spPr>
          <a:xfrm>
            <a:off x="1545724" y="1461800"/>
            <a:ext cx="10299435" cy="576173"/>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阿伏加德罗常数的应用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7042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3E45F0F3-E12A-4ACC-3B40-37ED6121D7AB}"/>
                  </a:ext>
                </a:extLst>
              </p:cNvPr>
              <p:cNvSpPr>
                <a:spLocks noGrp="1"/>
              </p:cNvSpPr>
              <p:nvPr>
                <p:ph idx="1"/>
              </p:nvPr>
            </p:nvSpPr>
            <p:spPr>
              <a:xfrm>
                <a:off x="360854" y="746120"/>
                <a:ext cx="11485848" cy="2565254"/>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）阿伏加德罗常数结合摩尔质量（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摩尔体积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）的计算：摩尔质量（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摩尔体积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）是指某种物质单位摩尔的质量（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若已知摩尔质量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摩尔体积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）、单个分子的质量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三个量中的任意两个，就可以通过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求出第三个量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3E45F0F3-E12A-4ACC-3B40-37ED6121D7AB}"/>
                  </a:ext>
                </a:extLst>
              </p:cNvPr>
              <p:cNvSpPr>
                <a:spLocks noGrp="1" noRot="1" noChangeAspect="1" noMove="1" noResize="1" noEditPoints="1" noAdjustHandles="1" noChangeArrowheads="1" noChangeShapeType="1" noTextEdit="1"/>
              </p:cNvSpPr>
              <p:nvPr>
                <p:ph idx="1"/>
              </p:nvPr>
            </p:nvSpPr>
            <p:spPr>
              <a:xfrm>
                <a:off x="360854" y="746120"/>
                <a:ext cx="11485848" cy="2565254"/>
              </a:xfrm>
              <a:blipFill>
                <a:blip r:embed="rId2"/>
                <a:stretch>
                  <a:fillRect l="-796" r="-849" b="-38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7502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indent="1168400"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湖北武昌实验中学月考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）某星球可以近似看作一个半径为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的球体，它有稳定的大气层（</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大气层厚度比行星半径小得多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），其表面附近的大气压强为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，空气的平均摩尔质量为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，空气分子间的平均距离为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已知大气压强是由大气的重力产生的，该星球表面的重力加速度为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，阿伏加德罗常数为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每一个空气分子平均占据的空间视为一个立方体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求该星球表面大气层的：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）空气分子的平均密度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1602" y="835597"/>
            <a:ext cx="1200283" cy="411364"/>
          </a:xfrm>
          <a:prstGeom prst="rect">
            <a:avLst/>
          </a:prstGeom>
        </p:spPr>
      </p:pic>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C907CA75-70E2-838B-AC14-F523E07EE30B}"/>
                  </a:ext>
                </a:extLst>
              </p:cNvPr>
              <p:cNvSpPr txBox="1">
                <a:spLocks/>
              </p:cNvSpPr>
              <p:nvPr/>
            </p:nvSpPr>
            <p:spPr bwMode="auto">
              <a:xfrm>
                <a:off x="360854" y="4041276"/>
                <a:ext cx="11485848" cy="143802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每个分子占据一个边长为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的小立方体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各小立方体紧密排列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设空气的摩尔体积为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C907CA75-70E2-838B-AC14-F523E07EE30B}"/>
                  </a:ext>
                </a:extLst>
              </p:cNvPr>
              <p:cNvSpPr txBox="1">
                <a:spLocks noRot="1" noChangeAspect="1" noMove="1" noResize="1" noEditPoints="1" noAdjustHandles="1" noChangeArrowheads="1" noChangeShapeType="1" noTextEdit="1"/>
              </p:cNvSpPr>
              <p:nvPr/>
            </p:nvSpPr>
            <p:spPr bwMode="auto">
              <a:xfrm>
                <a:off x="360854" y="4041276"/>
                <a:ext cx="11485848" cy="1438022"/>
              </a:xfrm>
              <a:prstGeom prst="rect">
                <a:avLst/>
              </a:prstGeom>
              <a:blipFill>
                <a:blip r:embed="rId3"/>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6E9095A9-E2D8-0DE6-BB01-5C44E5968F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07" y="4238884"/>
            <a:ext cx="722448" cy="296719"/>
          </a:xfrm>
          <a:prstGeom prst="rect">
            <a:avLst/>
          </a:prstGeom>
        </p:spPr>
      </p:pic>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CCE711B3-F6F5-91D4-2C67-B3CE074FAAB4}"/>
                  </a:ext>
                </a:extLst>
              </p:cNvPr>
              <p:cNvSpPr txBox="1"/>
              <p:nvPr/>
            </p:nvSpPr>
            <p:spPr>
              <a:xfrm>
                <a:off x="360806" y="5479298"/>
                <a:ext cx="1845967" cy="884025"/>
              </a:xfrm>
              <a:prstGeom prst="rect">
                <a:avLst/>
              </a:prstGeom>
              <a:noFill/>
            </p:spPr>
            <p:txBody>
              <a:bodyPr wrap="square">
                <a:spAutoFit/>
              </a:bodyPr>
              <a:lstStyle/>
              <a:p>
                <a:pPr algn="just">
                  <a:lnSpc>
                    <a:spcPct val="150000"/>
                  </a:lnSpc>
                  <a:tabLst>
                    <a:tab pos="6210935" algn="l"/>
                  </a:tabLst>
                </a:pPr>
                <a:r>
                  <a:rPr lang="en-US" altLang="zh-CN" sz="2400" b="1"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𝐌</m:t>
                        </m:r>
                      </m:num>
                      <m:den>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𝐍</m:t>
                            </m:r>
                          </m:e>
                          <m:sub>
                            <m:r>
                              <a:rPr lang="en-US" altLang="zh-CN" sz="2400" i="1">
                                <a:solidFill>
                                  <a:schemeClr val="tx1"/>
                                </a:solidFill>
                                <a:latin typeface="Cambria Math" panose="02040503050406030204" pitchFamily="18" charset="0"/>
                                <a:cs typeface="Times New Roman" panose="02020603050405020304" pitchFamily="18" charset="0"/>
                              </a:rPr>
                              <m:t>𝐀</m:t>
                            </m:r>
                          </m:sub>
                        </m:sSub>
                        <m:sSup>
                          <m:sSupPr>
                            <m:ctrlPr>
                              <a:rPr lang="zh-CN" altLang="zh-CN" sz="2400" i="1">
                                <a:solidFill>
                                  <a:schemeClr val="tx1"/>
                                </a:solidFill>
                                <a:latin typeface="Cambria Math" panose="02040503050406030204" pitchFamily="18" charset="0"/>
                                <a:ea typeface="Cambria Math" panose="02040503050406030204" pitchFamily="18" charset="0"/>
                              </a:rPr>
                            </m:ctrlPr>
                          </m:sSupPr>
                          <m:e>
                            <m:r>
                              <a:rPr lang="en-US" altLang="zh-CN" sz="2400" i="1">
                                <a:solidFill>
                                  <a:schemeClr val="tx1"/>
                                </a:solidFill>
                                <a:latin typeface="Cambria Math" panose="02040503050406030204" pitchFamily="18" charset="0"/>
                                <a:cs typeface="Times New Roman" panose="02020603050405020304" pitchFamily="18" charset="0"/>
                              </a:rPr>
                              <m:t>𝒅</m:t>
                            </m:r>
                          </m:e>
                          <m:sup>
                            <m:r>
                              <a:rPr lang="en-US" altLang="zh-CN" sz="2400" i="1">
                                <a:solidFill>
                                  <a:schemeClr val="tx1"/>
                                </a:solidFill>
                                <a:latin typeface="Cambria Math" panose="02040503050406030204" pitchFamily="18" charset="0"/>
                                <a:cs typeface="Times New Roman" panose="02020603050405020304" pitchFamily="18" charset="0"/>
                              </a:rPr>
                              <m:t>𝟑</m:t>
                            </m:r>
                          </m:sup>
                        </m:sSup>
                      </m:den>
                    </m:f>
                  </m:oMath>
                </a14:m>
                <a:r>
                  <a:rPr lang="zh-CN" altLang="zh-CN" sz="2400" dirty="0">
                    <a:solidFill>
                      <a:schemeClr val="tx1"/>
                    </a:solidFill>
                    <a:cs typeface="Times New Roman" panose="02020603050405020304" pitchFamily="18" charset="0"/>
                  </a:rPr>
                  <a:t>　</a:t>
                </a:r>
                <a:endParaRPr lang="zh-CN" altLang="zh-CN" sz="105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文本框 5">
                <a:extLst>
                  <a:ext uri="{FF2B5EF4-FFF2-40B4-BE49-F238E27FC236}">
                    <a16:creationId xmlns:a16="http://schemas.microsoft.com/office/drawing/2014/main" id="{CCE711B3-F6F5-91D4-2C67-B3CE074FAAB4}"/>
                  </a:ext>
                </a:extLst>
              </p:cNvPr>
              <p:cNvSpPr txBox="1">
                <a:spLocks noRot="1" noChangeAspect="1" noMove="1" noResize="1" noEditPoints="1" noAdjustHandles="1" noChangeArrowheads="1" noChangeShapeType="1" noTextEdit="1"/>
              </p:cNvSpPr>
              <p:nvPr/>
            </p:nvSpPr>
            <p:spPr>
              <a:xfrm>
                <a:off x="360806" y="5479298"/>
                <a:ext cx="1845967" cy="884025"/>
              </a:xfrm>
              <a:prstGeom prst="rect">
                <a:avLst/>
              </a:prstGeom>
              <a:blipFill>
                <a:blip r:embed="rId5"/>
                <a:stretch>
                  <a:fillRect/>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E2FBC3E5-51F1-DE90-DF58-B650DAA7BB2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0806" y="5867572"/>
            <a:ext cx="748347" cy="309661"/>
          </a:xfrm>
          <a:prstGeom prst="rect">
            <a:avLst/>
          </a:prstGeom>
        </p:spPr>
      </p:pic>
    </p:spTree>
    <p:extLst>
      <p:ext uri="{BB962C8B-B14F-4D97-AF65-F5344CB8AC3E}">
        <p14:creationId xmlns:p14="http://schemas.microsoft.com/office/powerpoint/2010/main" val="3107739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3BF263F-D8F1-0CEE-94E0-12879CE44BF2}"/>
              </a:ext>
            </a:extLst>
          </p:cNvPr>
          <p:cNvSpPr>
            <a:spLocks noGrp="1"/>
          </p:cNvSpPr>
          <p:nvPr>
            <p:ph idx="1"/>
          </p:nvPr>
        </p:nvSpPr>
        <p:spPr>
          <a:xfrm>
            <a:off x="360854" y="746120"/>
            <a:ext cx="11485848" cy="576248"/>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）空气分子总数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BD5143B1-1882-ED41-7740-89BE5AB4DF2D}"/>
                  </a:ext>
                </a:extLst>
              </p:cNvPr>
              <p:cNvSpPr txBox="1">
                <a:spLocks/>
              </p:cNvSpPr>
              <p:nvPr/>
            </p:nvSpPr>
            <p:spPr bwMode="auto">
              <a:xfrm>
                <a:off x="360854" y="1268760"/>
                <a:ext cx="11485848" cy="15208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设该星球大气层中气体的质量为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星球的表面积为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由大气压强产生的原因可知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大气层的空气分子总数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𝑴𝒈</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BD5143B1-1882-ED41-7740-89BE5AB4DF2D}"/>
                  </a:ext>
                </a:extLst>
              </p:cNvPr>
              <p:cNvSpPr txBox="1">
                <a:spLocks noRot="1" noChangeAspect="1" noMove="1" noResize="1" noEditPoints="1" noAdjustHandles="1" noChangeArrowheads="1" noChangeShapeType="1" noTextEdit="1"/>
              </p:cNvSpPr>
              <p:nvPr/>
            </p:nvSpPr>
            <p:spPr bwMode="auto">
              <a:xfrm>
                <a:off x="360854" y="1268760"/>
                <a:ext cx="11485848" cy="1520801"/>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51495765-3A5C-A315-850E-E72787546F5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1466368"/>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BAE7ADF0-0E40-B8C7-539D-7213C95FE778}"/>
                  </a:ext>
                </a:extLst>
              </p:cNvPr>
              <p:cNvSpPr txBox="1"/>
              <p:nvPr/>
            </p:nvSpPr>
            <p:spPr>
              <a:xfrm>
                <a:off x="360806" y="2706782"/>
                <a:ext cx="1845967" cy="966803"/>
              </a:xfrm>
              <a:prstGeom prst="rect">
                <a:avLst/>
              </a:prstGeom>
              <a:noFill/>
            </p:spPr>
            <p:txBody>
              <a:bodyPr wrap="square">
                <a:spAutoFit/>
              </a:bodyPr>
              <a:lstStyle/>
              <a:p>
                <a:pPr indent="806450" algn="just">
                  <a:lnSpc>
                    <a:spcPct val="150000"/>
                  </a:lnSpc>
                  <a:tabLst>
                    <a:tab pos="6210935" algn="l"/>
                  </a:tabLst>
                </a:pPr>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𝟒</m:t>
                        </m:r>
                        <m:r>
                          <a:rPr lang="en-US" altLang="zh-CN" sz="2400" i="1">
                            <a:solidFill>
                              <a:schemeClr val="tx1"/>
                            </a:solidFill>
                            <a:latin typeface="Cambria Math" panose="02040503050406030204" pitchFamily="18" charset="0"/>
                            <a:cs typeface="Times New Roman" panose="02020603050405020304" pitchFamily="18" charset="0"/>
                          </a:rPr>
                          <m:t>𝛑</m:t>
                        </m:r>
                        <m:sSup>
                          <m:sSupPr>
                            <m:ctrlPr>
                              <a:rPr lang="zh-CN" altLang="zh-CN" sz="2400" i="1">
                                <a:solidFill>
                                  <a:schemeClr val="tx1"/>
                                </a:solidFill>
                                <a:latin typeface="Cambria Math" panose="02040503050406030204" pitchFamily="18" charset="0"/>
                                <a:ea typeface="Cambria Math" panose="02040503050406030204" pitchFamily="18" charset="0"/>
                              </a:rPr>
                            </m:ctrlPr>
                          </m:sSupPr>
                          <m:e>
                            <m:r>
                              <a:rPr lang="en-US" altLang="zh-CN" sz="2400" i="1">
                                <a:solidFill>
                                  <a:schemeClr val="tx1"/>
                                </a:solidFill>
                                <a:latin typeface="Cambria Math" panose="02040503050406030204" pitchFamily="18" charset="0"/>
                                <a:cs typeface="Times New Roman" panose="02020603050405020304" pitchFamily="18" charset="0"/>
                              </a:rPr>
                              <m:t>𝐑</m:t>
                            </m:r>
                          </m:e>
                          <m:sup>
                            <m:r>
                              <a:rPr lang="en-US" altLang="zh-CN" sz="2400" i="1">
                                <a:solidFill>
                                  <a:schemeClr val="tx1"/>
                                </a:solidFill>
                                <a:latin typeface="Cambria Math" panose="02040503050406030204" pitchFamily="18" charset="0"/>
                                <a:cs typeface="Times New Roman" panose="02020603050405020304" pitchFamily="18" charset="0"/>
                              </a:rPr>
                              <m:t>𝟐</m:t>
                            </m:r>
                          </m:sup>
                        </m:sSup>
                        <m:r>
                          <a:rPr lang="en-US" altLang="zh-CN" sz="2400" i="1">
                            <a:solidFill>
                              <a:schemeClr val="tx1"/>
                            </a:solidFill>
                            <a:latin typeface="Cambria Math" panose="02040503050406030204" pitchFamily="18" charset="0"/>
                            <a:cs typeface="Times New Roman" panose="02020603050405020304" pitchFamily="18" charset="0"/>
                          </a:rPr>
                          <m:t>𝒑</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𝑵</m:t>
                            </m:r>
                          </m:e>
                          <m:sub>
                            <m:r>
                              <a:rPr lang="en-US" altLang="zh-CN" sz="2400" i="1">
                                <a:solidFill>
                                  <a:schemeClr val="tx1"/>
                                </a:solidFill>
                                <a:latin typeface="Cambria Math" panose="02040503050406030204" pitchFamily="18" charset="0"/>
                                <a:cs typeface="Times New Roman" panose="02020603050405020304" pitchFamily="18" charset="0"/>
                              </a:rPr>
                              <m:t>𝐀</m:t>
                            </m:r>
                          </m:sub>
                        </m:sSub>
                      </m:num>
                      <m:den>
                        <m:r>
                          <a:rPr lang="en-US" altLang="zh-CN" sz="2400" i="1">
                            <a:solidFill>
                              <a:schemeClr val="tx1"/>
                            </a:solidFill>
                            <a:latin typeface="Cambria Math" panose="02040503050406030204" pitchFamily="18" charset="0"/>
                            <a:cs typeface="Times New Roman" panose="02020603050405020304" pitchFamily="18" charset="0"/>
                          </a:rPr>
                          <m:t>𝑴𝒈</m:t>
                        </m:r>
                      </m:den>
                    </m:f>
                  </m:oMath>
                </a14:m>
                <a:r>
                  <a:rPr lang="zh-CN" altLang="zh-CN" sz="2400" dirty="0">
                    <a:solidFill>
                      <a:schemeClr val="tx1"/>
                    </a:solidFill>
                    <a:cs typeface="Times New Roman" panose="02020603050405020304" pitchFamily="18" charset="0"/>
                  </a:rPr>
                  <a:t>　　</a:t>
                </a:r>
                <a:endParaRPr lang="zh-CN" altLang="zh-CN" sz="105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BAE7ADF0-0E40-B8C7-539D-7213C95FE778}"/>
                  </a:ext>
                </a:extLst>
              </p:cNvPr>
              <p:cNvSpPr txBox="1">
                <a:spLocks noRot="1" noChangeAspect="1" noMove="1" noResize="1" noEditPoints="1" noAdjustHandles="1" noChangeArrowheads="1" noChangeShapeType="1" noTextEdit="1"/>
              </p:cNvSpPr>
              <p:nvPr/>
            </p:nvSpPr>
            <p:spPr>
              <a:xfrm>
                <a:off x="360806" y="2706782"/>
                <a:ext cx="1845967" cy="966803"/>
              </a:xfrm>
              <a:prstGeom prst="rect">
                <a:avLst/>
              </a:prstGeom>
              <a:blipFill>
                <a:blip r:embed="rId4"/>
                <a:stretch>
                  <a:fillRect r="-2310"/>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CA71C89D-B2A0-7A85-B9B6-5672F8CBED4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06" y="3095056"/>
            <a:ext cx="748347" cy="309661"/>
          </a:xfrm>
          <a:prstGeom prst="rect">
            <a:avLst/>
          </a:prstGeom>
        </p:spPr>
      </p:pic>
      <p:sp>
        <p:nvSpPr>
          <p:cNvPr id="10" name="文本框 9">
            <a:extLst>
              <a:ext uri="{FF2B5EF4-FFF2-40B4-BE49-F238E27FC236}">
                <a16:creationId xmlns:a16="http://schemas.microsoft.com/office/drawing/2014/main" id="{162AC236-3737-474B-41D3-C243F5A6DC99}"/>
              </a:ext>
            </a:extLst>
          </p:cNvPr>
          <p:cNvSpPr txBox="1"/>
          <p:nvPr/>
        </p:nvSpPr>
        <p:spPr>
          <a:xfrm>
            <a:off x="360806" y="3645024"/>
            <a:ext cx="6092982"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）厚度</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内容占位符 1">
                <a:extLst>
                  <a:ext uri="{FF2B5EF4-FFF2-40B4-BE49-F238E27FC236}">
                    <a16:creationId xmlns:a16="http://schemas.microsoft.com/office/drawing/2014/main" id="{AD25E0C7-8363-EA55-0610-ACF87A386CAE}"/>
                  </a:ext>
                </a:extLst>
              </p:cNvPr>
              <p:cNvSpPr txBox="1">
                <a:spLocks/>
              </p:cNvSpPr>
              <p:nvPr/>
            </p:nvSpPr>
            <p:spPr bwMode="auto">
              <a:xfrm>
                <a:off x="360854" y="4203840"/>
                <a:ext cx="11485848" cy="96680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由于该星球大气层的厚度远远小于星球半径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𝑴𝒈</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3" name="内容占位符 1">
                <a:extLst>
                  <a:ext uri="{FF2B5EF4-FFF2-40B4-BE49-F238E27FC236}">
                    <a16:creationId xmlns:a16="http://schemas.microsoft.com/office/drawing/2014/main" id="{AD25E0C7-8363-EA55-0610-ACF87A386CAE}"/>
                  </a:ext>
                </a:extLst>
              </p:cNvPr>
              <p:cNvSpPr txBox="1">
                <a:spLocks noRot="1" noChangeAspect="1" noMove="1" noResize="1" noEditPoints="1" noAdjustHandles="1" noChangeArrowheads="1" noChangeShapeType="1" noTextEdit="1"/>
              </p:cNvSpPr>
              <p:nvPr/>
            </p:nvSpPr>
            <p:spPr bwMode="auto">
              <a:xfrm>
                <a:off x="360854" y="4203840"/>
                <a:ext cx="11485848" cy="966803"/>
              </a:xfrm>
              <a:prstGeom prst="rect">
                <a:avLst/>
              </a:prstGeom>
              <a:blipFill>
                <a:blip r:embed="rId6"/>
                <a:stretch>
                  <a:fillRect b="-6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4" name="图片 13">
            <a:extLst>
              <a:ext uri="{FF2B5EF4-FFF2-40B4-BE49-F238E27FC236}">
                <a16:creationId xmlns:a16="http://schemas.microsoft.com/office/drawing/2014/main" id="{D4F722F3-344B-760C-3A96-3424A9C02C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3755" y="4643477"/>
            <a:ext cx="722448" cy="296719"/>
          </a:xfrm>
          <a:prstGeom prst="rect">
            <a:avLst/>
          </a:prstGeom>
        </p:spPr>
      </p:pic>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302AD948-81AC-0D63-F643-8DC7C2A05F1A}"/>
                  </a:ext>
                </a:extLst>
              </p:cNvPr>
              <p:cNvSpPr txBox="1"/>
              <p:nvPr/>
            </p:nvSpPr>
            <p:spPr>
              <a:xfrm>
                <a:off x="373755" y="5170643"/>
                <a:ext cx="1845967" cy="966803"/>
              </a:xfrm>
              <a:prstGeom prst="rect">
                <a:avLst/>
              </a:prstGeom>
              <a:noFill/>
            </p:spPr>
            <p:txBody>
              <a:bodyPr wrap="square">
                <a:spAutoFit/>
              </a:bodyPr>
              <a:lstStyle/>
              <a:p>
                <a:pPr indent="715963" algn="just">
                  <a:lnSpc>
                    <a:spcPct val="150000"/>
                  </a:lnSpc>
                  <a:tabLst>
                    <a:tab pos="5850890" algn="l"/>
                  </a:tabLst>
                </a:pPr>
                <a:r>
                  <a:rPr lang="en-US" altLang="zh-CN" sz="2400" dirty="0">
                    <a:solidFill>
                      <a:srgbClr val="00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𝒑</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𝑵</m:t>
                            </m:r>
                          </m:e>
                          <m:sub>
                            <m:r>
                              <a:rPr lang="en-US" altLang="zh-CN" sz="2400" i="1">
                                <a:solidFill>
                                  <a:srgbClr val="000000"/>
                                </a:solidFill>
                                <a:latin typeface="Cambria Math" panose="02040503050406030204" pitchFamily="18" charset="0"/>
                                <a:cs typeface="Times New Roman" panose="02020603050405020304" pitchFamily="18" charset="0"/>
                              </a:rPr>
                              <m:t>𝐀</m:t>
                            </m:r>
                          </m:sub>
                        </m:sSub>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𝐝</m:t>
                            </m:r>
                          </m:e>
                          <m:sup>
                            <m:r>
                              <a:rPr lang="en-US" altLang="zh-CN" sz="2400" i="1">
                                <a:solidFill>
                                  <a:srgbClr val="000000"/>
                                </a:solidFill>
                                <a:latin typeface="Cambria Math" panose="02040503050406030204" pitchFamily="18" charset="0"/>
                                <a:cs typeface="Times New Roman" panose="02020603050405020304" pitchFamily="18" charset="0"/>
                              </a:rPr>
                              <m:t>𝟑</m:t>
                            </m:r>
                          </m:sup>
                        </m:sSup>
                      </m:num>
                      <m:den>
                        <m:r>
                          <a:rPr lang="en-US" altLang="zh-CN" sz="2400" i="1">
                            <a:solidFill>
                              <a:srgbClr val="000000"/>
                            </a:solidFill>
                            <a:latin typeface="Cambria Math" panose="02040503050406030204" pitchFamily="18" charset="0"/>
                            <a:cs typeface="Times New Roman" panose="02020603050405020304" pitchFamily="18" charset="0"/>
                          </a:rPr>
                          <m:t>𝑴𝒈</m:t>
                        </m:r>
                      </m:den>
                    </m:f>
                  </m:oMath>
                </a14:m>
                <a:r>
                  <a:rPr lang="zh-CN" altLang="zh-CN" sz="2400" dirty="0">
                    <a:solidFill>
                      <a:schemeClr val="tx1"/>
                    </a:solidFill>
                    <a:cs typeface="Times New Roman" panose="02020603050405020304" pitchFamily="18" charset="0"/>
                  </a:rPr>
                  <a:t>　　</a:t>
                </a:r>
                <a:endParaRPr lang="zh-CN" altLang="zh-CN" sz="105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5" name="文本框 14">
                <a:extLst>
                  <a:ext uri="{FF2B5EF4-FFF2-40B4-BE49-F238E27FC236}">
                    <a16:creationId xmlns:a16="http://schemas.microsoft.com/office/drawing/2014/main" id="{302AD948-81AC-0D63-F643-8DC7C2A05F1A}"/>
                  </a:ext>
                </a:extLst>
              </p:cNvPr>
              <p:cNvSpPr txBox="1">
                <a:spLocks noRot="1" noChangeAspect="1" noMove="1" noResize="1" noEditPoints="1" noAdjustHandles="1" noChangeArrowheads="1" noChangeShapeType="1" noTextEdit="1"/>
              </p:cNvSpPr>
              <p:nvPr/>
            </p:nvSpPr>
            <p:spPr>
              <a:xfrm>
                <a:off x="373755" y="5170643"/>
                <a:ext cx="1845967" cy="966803"/>
              </a:xfrm>
              <a:prstGeom prst="rect">
                <a:avLst/>
              </a:prstGeom>
              <a:blipFill>
                <a:blip r:embed="rId7"/>
                <a:stretch>
                  <a:fillRect/>
                </a:stretch>
              </a:blipFill>
            </p:spPr>
            <p:txBody>
              <a:bodyPr/>
              <a:lstStyle/>
              <a:p>
                <a:r>
                  <a:rPr lang="zh-CN" altLang="en-US">
                    <a:noFill/>
                  </a:rPr>
                  <a:t> </a:t>
                </a:r>
              </a:p>
            </p:txBody>
          </p:sp>
        </mc:Fallback>
      </mc:AlternateContent>
      <p:pic>
        <p:nvPicPr>
          <p:cNvPr id="16" name="图片 15">
            <a:extLst>
              <a:ext uri="{FF2B5EF4-FFF2-40B4-BE49-F238E27FC236}">
                <a16:creationId xmlns:a16="http://schemas.microsoft.com/office/drawing/2014/main" id="{9260FAF8-A4E3-06B6-7625-73A8EB7486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86704" y="5598627"/>
            <a:ext cx="748347" cy="309661"/>
          </a:xfrm>
          <a:prstGeom prst="rect">
            <a:avLst/>
          </a:prstGeom>
        </p:spPr>
      </p:pic>
    </p:spTree>
    <p:extLst>
      <p:ext uri="{BB962C8B-B14F-4D97-AF65-F5344CB8AC3E}">
        <p14:creationId xmlns:p14="http://schemas.microsoft.com/office/powerpoint/2010/main" val="1259163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FBC44-CC08-75D6-1A4F-2FFD1954054D}"/>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F781944-E42A-F48A-809E-4539FB3B6772}"/>
              </a:ext>
            </a:extLst>
          </p:cNvPr>
          <p:cNvSpPr>
            <a:spLocks noGrp="1"/>
          </p:cNvSpPr>
          <p:nvPr>
            <p:ph idx="1"/>
          </p:nvPr>
        </p:nvSpPr>
        <p:spPr>
          <a:xfrm>
            <a:off x="360807" y="1979193"/>
            <a:ext cx="11484352" cy="2313903"/>
          </a:xfrm>
          <a:solidFill>
            <a:srgbClr val="E3F2E7"/>
          </a:solidFill>
        </p:spPr>
        <p:txBody>
          <a:bodyPr/>
          <a:lstStyle/>
          <a:p>
            <a:pPr indent="1792288"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大气压强与容器内封闭气体的压强</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288"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9" name="图片 8">
            <a:extLst>
              <a:ext uri="{FF2B5EF4-FFF2-40B4-BE49-F238E27FC236}">
                <a16:creationId xmlns:a16="http://schemas.microsoft.com/office/drawing/2014/main" id="{6E6FF121-92D8-FDF9-A4E8-6FD2408C10F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094" y="2065908"/>
            <a:ext cx="1809538" cy="472815"/>
          </a:xfrm>
          <a:prstGeom prst="rect">
            <a:avLst/>
          </a:prstGeom>
        </p:spPr>
      </p:pic>
      <p:graphicFrame>
        <p:nvGraphicFramePr>
          <p:cNvPr id="3" name="表格 2">
            <a:extLst>
              <a:ext uri="{FF2B5EF4-FFF2-40B4-BE49-F238E27FC236}">
                <a16:creationId xmlns:a16="http://schemas.microsoft.com/office/drawing/2014/main" id="{653FA99E-7A15-1984-6E87-DA9B3510CA65}"/>
              </a:ext>
            </a:extLst>
          </p:cNvPr>
          <p:cNvGraphicFramePr>
            <a:graphicFrameLocks noGrp="1"/>
          </p:cNvGraphicFramePr>
          <p:nvPr>
            <p:extLst>
              <p:ext uri="{D42A27DB-BD31-4B8C-83A1-F6EECF244321}">
                <p14:modId xmlns:p14="http://schemas.microsoft.com/office/powerpoint/2010/main" val="1373964681"/>
              </p:ext>
            </p:extLst>
          </p:nvPr>
        </p:nvGraphicFramePr>
        <p:xfrm>
          <a:off x="478582" y="2702802"/>
          <a:ext cx="11233249" cy="1454865"/>
        </p:xfrm>
        <a:graphic>
          <a:graphicData uri="http://schemas.openxmlformats.org/drawingml/2006/table">
            <a:tbl>
              <a:tblPr firstRow="1" firstCol="1" bandRow="1"/>
              <a:tblGrid>
                <a:gridCol w="3574420">
                  <a:extLst>
                    <a:ext uri="{9D8B030D-6E8A-4147-A177-3AD203B41FA5}">
                      <a16:colId xmlns:a16="http://schemas.microsoft.com/office/drawing/2014/main" val="4045116537"/>
                    </a:ext>
                  </a:extLst>
                </a:gridCol>
                <a:gridCol w="3574420">
                  <a:extLst>
                    <a:ext uri="{9D8B030D-6E8A-4147-A177-3AD203B41FA5}">
                      <a16:colId xmlns:a16="http://schemas.microsoft.com/office/drawing/2014/main" val="39976452"/>
                    </a:ext>
                  </a:extLst>
                </a:gridCol>
                <a:gridCol w="4084409">
                  <a:extLst>
                    <a:ext uri="{9D8B030D-6E8A-4147-A177-3AD203B41FA5}">
                      <a16:colId xmlns:a16="http://schemas.microsoft.com/office/drawing/2014/main" val="2794511041"/>
                    </a:ext>
                  </a:extLst>
                </a:gridCol>
              </a:tblGrid>
              <a:tr h="420500">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2489017751"/>
                  </a:ext>
                </a:extLst>
              </a:tr>
              <a:tr h="420500">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大气压强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自身重力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高度越高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压强越小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900662485"/>
                  </a:ext>
                </a:extLst>
              </a:tr>
              <a:tr h="496395">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容器内气体压强</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分子频繁碰撞器壁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同一容器内压强处处相同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964436935"/>
                  </a:ext>
                </a:extLst>
              </a:tr>
            </a:tbl>
          </a:graphicData>
        </a:graphic>
      </p:graphicFrame>
    </p:spTree>
    <p:extLst>
      <p:ext uri="{BB962C8B-B14F-4D97-AF65-F5344CB8AC3E}">
        <p14:creationId xmlns:p14="http://schemas.microsoft.com/office/powerpoint/2010/main" val="2826666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060848"/>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分子动能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做热运动的分子所具有的动能叫作分子动能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分子热运动的平均动能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热现象研究的是组成系统的大量分子整体表现的热学性质，重要的不是系统中某个分子的动能大小，而是所有分子的动能的平均值，这个平均值叫作分子热运动的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平均动能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分子动能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1130246"/>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温度的微观解释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物体的温度是它的分子热运动的平均动能的标志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544B0D1C-0BB4-4F71-B486-BDCBC24A666A}"/>
              </a:ext>
            </a:extLst>
          </p:cNvPr>
          <p:cNvSpPr txBox="1">
            <a:spLocks/>
          </p:cNvSpPr>
          <p:nvPr/>
        </p:nvSpPr>
        <p:spPr bwMode="auto">
          <a:xfrm>
            <a:off x="360854" y="3447584"/>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分子热运动的平均动能相等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而不同种类的分子的平均速率不相等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9312180B-230E-D147-A9F6-B455934B8D06}"/>
              </a:ext>
            </a:extLst>
          </p:cNvPr>
          <p:cNvPicPr>
            <a:picLocks noChangeAspect="1"/>
          </p:cNvPicPr>
          <p:nvPr/>
        </p:nvPicPr>
        <p:blipFill>
          <a:blip r:embed="rId2"/>
          <a:stretch>
            <a:fillRect/>
          </a:stretch>
        </p:blipFill>
        <p:spPr>
          <a:xfrm>
            <a:off x="360854" y="3608224"/>
            <a:ext cx="1722494" cy="339987"/>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分子间存在相互作用力，分子间的作用力所做的功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与路径无关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，分子组成的系统具有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分子势能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决定因素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）宏观上：分子势能的大小与物体的体积有关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）微观上：分子势能与分子间的距离有关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分子势能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分子势能与分子间距离的关系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时，分子力表现为引力，若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需克服引力做功，分子势能增加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时，分子力表现为斥力，若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需克服斥力做功，分子势能增加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时，分子力为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分子势能最小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338.jpg" descr="id:2147489944;FounderCES">
            <a:extLst>
              <a:ext uri="{FF2B5EF4-FFF2-40B4-BE49-F238E27FC236}">
                <a16:creationId xmlns:a16="http://schemas.microsoft.com/office/drawing/2014/main" id="{EC89C857-3C14-E9D2-414F-3C7B5C35787C}"/>
              </a:ext>
            </a:extLst>
          </p:cNvPr>
          <p:cNvPicPr>
            <a:picLocks noChangeAspect="1"/>
          </p:cNvPicPr>
          <p:nvPr/>
        </p:nvPicPr>
        <p:blipFill>
          <a:blip r:embed="rId2"/>
          <a:stretch>
            <a:fillRect/>
          </a:stretch>
        </p:blipFill>
        <p:spPr>
          <a:xfrm>
            <a:off x="7247334" y="1052736"/>
            <a:ext cx="2029122" cy="3837283"/>
          </a:xfrm>
          <a:prstGeom prst="rect">
            <a:avLst/>
          </a:prstGeom>
        </p:spPr>
      </p:pic>
    </p:spTree>
    <p:extLst>
      <p:ext uri="{BB962C8B-B14F-4D97-AF65-F5344CB8AC3E}">
        <p14:creationId xmlns:p14="http://schemas.microsoft.com/office/powerpoint/2010/main" val="269445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3881768"/>
          </a:xfrm>
        </p:spPr>
        <p:txBody>
          <a:bodyPr/>
          <a:lstStyle/>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物体中所有分子的热运动动能与分子势能的总和，叫作物体的内能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内能的普遍性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组成任何物体的分子都在做无规则的热运动，所以任何物体都具有内能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决定因素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）从宏观上看，物体内能的大小由物体的质量、温度和体积三个因素决定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）从微观上看，物体内能的大小由组成物体的分子总数、分子热运动的平均动能和分子间的距离三个因素决定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物体的内能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a:extLst>
              <a:ext uri="{FF2B5EF4-FFF2-40B4-BE49-F238E27FC236}">
                <a16:creationId xmlns:a16="http://schemas.microsoft.com/office/drawing/2014/main" id="{74748FD8-72B5-7900-A541-E111E3A62E84}"/>
              </a:ext>
            </a:extLst>
          </p:cNvPr>
          <p:cNvSpPr txBox="1">
            <a:spLocks/>
          </p:cNvSpPr>
          <p:nvPr/>
        </p:nvSpPr>
        <p:spPr bwMode="auto">
          <a:xfrm>
            <a:off x="360854" y="5445040"/>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物体的内能与机械能无关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5934450F-BED2-5C56-0FCB-62C3E25CBB64}"/>
              </a:ext>
            </a:extLst>
          </p:cNvPr>
          <p:cNvPicPr>
            <a:picLocks noChangeAspect="1"/>
          </p:cNvPicPr>
          <p:nvPr/>
        </p:nvPicPr>
        <p:blipFill>
          <a:blip r:embed="rId3"/>
          <a:stretch>
            <a:fillRect/>
          </a:stretch>
        </p:blipFill>
        <p:spPr>
          <a:xfrm>
            <a:off x="360854" y="5605680"/>
            <a:ext cx="1722494" cy="339987"/>
          </a:xfrm>
          <a:prstGeom prst="rect">
            <a:avLst/>
          </a:prstGeom>
        </p:spPr>
      </p:pic>
    </p:spTree>
    <p:extLst>
      <p:ext uri="{BB962C8B-B14F-4D97-AF65-F5344CB8AC3E}">
        <p14:creationId xmlns:p14="http://schemas.microsoft.com/office/powerpoint/2010/main" val="263620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2238241"/>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分子的动能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由于分子运动的无规则性，在某时刻物体内部各个分子的动能大小一般不相同，即使是同一个分子，在不同时刻的动能一般也是不同的，所以考虑单个分子的动能没有意义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分子动能与分子平均动能的区别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2705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分子热运动的平均动能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）热现象研究的是大量分子运动的宏观表现，有意义的是物体内所有分子热运动的平均动能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是分子热运动的平均动能的标志，分子动理论使我们懂得了温度的微观意义，在相同温度下，各种物质分子热运动的平均动能都相同，由于不同物质分子的质量不一定相同，因此相同温度时不同物质分子热运动的平均速率不一定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）分子的总动能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分子的总动能是物体内所有分子热运动动能的总和，它等于分子的平均动能与分子数的乘积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因此，分子的总动能与物体的温度和所含的分子总数有关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879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高温物体内分子的平均动能一定比低温物体内分子的平均动能大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高温物体内每一个分子的动能一定大于低温物体内任意一个分子的动能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高温物体内分子运动的平均速率一定比低温物体内分子运动的平均速率大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高温物体内每一个分子运动的速率一定大于低温物体内任意一个分子运动的速率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883"/>
            <a:ext cx="935685" cy="320804"/>
          </a:xfrm>
          <a:prstGeom prst="rect">
            <a:avLst/>
          </a:prstGeom>
        </p:spPr>
      </p:pic>
      <p:sp>
        <p:nvSpPr>
          <p:cNvPr id="4" name="内容占位符 1">
            <a:extLst>
              <a:ext uri="{FF2B5EF4-FFF2-40B4-BE49-F238E27FC236}">
                <a16:creationId xmlns:a16="http://schemas.microsoft.com/office/drawing/2014/main" id="{BE62873A-3380-073A-CE4D-4D54E8090C23}"/>
              </a:ext>
            </a:extLst>
          </p:cNvPr>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温度是分子平均动能的标志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温度高的物体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分子的平均动能一定大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但分子的平均速率不一定大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因为不同物质的分子的质量不同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高温物体并不是每一个分子的动能和速率都比低温物体的大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3698616"/>
            <a:ext cx="722448" cy="296719"/>
          </a:xfrm>
          <a:prstGeom prst="rect">
            <a:avLst/>
          </a:prstGeom>
        </p:spPr>
      </p:pic>
      <p:sp>
        <p:nvSpPr>
          <p:cNvPr id="6" name="文本框 5">
            <a:extLst>
              <a:ext uri="{FF2B5EF4-FFF2-40B4-BE49-F238E27FC236}">
                <a16:creationId xmlns:a16="http://schemas.microsoft.com/office/drawing/2014/main" id="{93BC534E-1426-6D98-314C-E1DE7A38AFF7}"/>
              </a:ext>
            </a:extLst>
          </p:cNvPr>
          <p:cNvSpPr txBox="1"/>
          <p:nvPr/>
        </p:nvSpPr>
        <p:spPr>
          <a:xfrm>
            <a:off x="360807" y="5157192"/>
            <a:ext cx="1269856"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0FE2932A-51A4-5EBA-7E73-8EC68F54FC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07" y="5325185"/>
            <a:ext cx="748347" cy="309661"/>
          </a:xfrm>
          <a:prstGeom prst="rect">
            <a:avLst/>
          </a:prstGeom>
        </p:spPr>
      </p:pic>
    </p:spTree>
    <p:extLst>
      <p:ext uri="{BB962C8B-B14F-4D97-AF65-F5344CB8AC3E}">
        <p14:creationId xmlns:p14="http://schemas.microsoft.com/office/powerpoint/2010/main" val="219113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TotalTime>
  <Words>1746</Words>
  <Application>Microsoft Office PowerPoint</Application>
  <PresentationFormat>自定义</PresentationFormat>
  <Paragraphs>96</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617</cp:revision>
  <dcterms:created xsi:type="dcterms:W3CDTF">2020-11-06T05:24:00Z</dcterms:created>
  <dcterms:modified xsi:type="dcterms:W3CDTF">2025-11-03T09:50:53Z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